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2" r:id="rId3"/>
    <p:sldId id="268" r:id="rId4"/>
    <p:sldId id="257" r:id="rId5"/>
    <p:sldId id="258" r:id="rId6"/>
    <p:sldId id="269" r:id="rId7"/>
    <p:sldId id="260" r:id="rId8"/>
    <p:sldId id="263" r:id="rId9"/>
    <p:sldId id="261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DE529-7579-4F91-983B-A10C1D77AB80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32138-3C23-4CAC-946D-823072ABEF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925E4-2ED6-4979-AB84-CCAD0D0EA782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a typeface="ＭＳ Ｐゴシック" pitchFamily="-107" charset="-128"/>
              </a:rPr>
              <a:t>Ask for a volunteer to read the theme worksheet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F22E8C-C240-4404-8E55-17B5CEC0188F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 smtClean="0">
              <a:ea typeface="ＭＳ Ｐゴシック" pitchFamily="-107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4E6FD-97A3-4037-B86D-6459E9402DAB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r>
              <a:rPr lang="en-US" dirty="0" smtClean="0"/>
              <a:t>Read Thesis Statement Activity.</a:t>
            </a:r>
          </a:p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r>
              <a:rPr lang="en-US" dirty="0" smtClean="0"/>
              <a:t>When you think you’ve got a solid handle on thesis statements complete the attached activity.</a:t>
            </a:r>
          </a:p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5BE6531-C3B6-4F5C-8DF3-BA73933E64C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51D1F3C-A93F-4C5B-8E9F-A5EDF64D967D}" type="datetimeFigureOut">
              <a:rPr lang="en-US" smtClean="0"/>
              <a:t>5/2/2011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9E4A48C-4E7B-43AB-8E16-4FA0635339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out your motif tracking sheets and make a list of the possible topics that are addressed in </a:t>
            </a:r>
            <a:r>
              <a:rPr lang="en-US" i="1" dirty="0" smtClean="0"/>
              <a:t>Things Fall Apart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Monday, May 2</a:t>
            </a:r>
            <a:r>
              <a:rPr lang="en-US" baseline="30000" dirty="0" smtClean="0"/>
              <a:t>nd</a:t>
            </a:r>
            <a:r>
              <a:rPr lang="en-US" dirty="0" smtClean="0"/>
              <a:t> – Do Now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4800" y="274638"/>
            <a:ext cx="7924800" cy="11430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n-US" sz="3400" dirty="0" smtClean="0"/>
              <a:t>Let’s test out your own thesis statements now. 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229600" cy="4525963"/>
          </a:xfrm>
        </p:spPr>
        <p:txBody>
          <a:bodyPr/>
          <a:lstStyle/>
          <a:p>
            <a:pPr eaLnBrk="1" hangingPunct="1">
              <a:buFont typeface="Wingdings" pitchFamily="-109" charset="2"/>
              <a:buNone/>
            </a:pPr>
            <a:r>
              <a:rPr lang="en-US" dirty="0" smtClean="0"/>
              <a:t>Find two other people to read your thesis </a:t>
            </a:r>
            <a:r>
              <a:rPr lang="en-US" dirty="0" smtClean="0"/>
              <a:t>statements </a:t>
            </a:r>
            <a:r>
              <a:rPr lang="en-US" dirty="0" smtClean="0"/>
              <a:t>and test it against the Rule of SIX.</a:t>
            </a:r>
          </a:p>
          <a:p>
            <a:pPr eaLnBrk="1" hangingPunct="1">
              <a:buFont typeface="Wingdings" pitchFamily="-109" charset="2"/>
              <a:buNone/>
            </a:pPr>
            <a:endParaRPr lang="en-US" dirty="0" smtClean="0"/>
          </a:p>
        </p:txBody>
      </p:sp>
      <p:graphicFrame>
        <p:nvGraphicFramePr>
          <p:cNvPr id="17426" name="Group 18"/>
          <p:cNvGraphicFramePr>
            <a:graphicFrameLocks noGrp="1"/>
          </p:cNvGraphicFramePr>
          <p:nvPr/>
        </p:nvGraphicFramePr>
        <p:xfrm>
          <a:off x="457200" y="3043238"/>
          <a:ext cx="8229600" cy="2971800"/>
        </p:xfrm>
        <a:graphic>
          <a:graphicData uri="http://schemas.openxmlformats.org/drawingml/2006/table">
            <a:tbl>
              <a:tblPr/>
              <a:tblGrid>
                <a:gridCol w="2717800"/>
                <a:gridCol w="1792288"/>
                <a:gridCol w="3719512"/>
              </a:tblGrid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RULE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YES      or       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EXPLAIN WHY.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54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Arguable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Provable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Worth proving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Restricted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Unified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Precise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0" y="277813"/>
            <a:ext cx="8229600" cy="433387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n-US" sz="1700" b="1" dirty="0" smtClean="0"/>
              <a:t>THESIS:</a:t>
            </a:r>
            <a:r>
              <a:rPr lang="en-US" sz="1700" dirty="0" smtClean="0"/>
              <a:t>_______________________________________________________________ (and the </a:t>
            </a:r>
            <a:r>
              <a:rPr lang="en-US" sz="1700" dirty="0" smtClean="0"/>
              <a:t>writer’s) </a:t>
            </a:r>
            <a:r>
              <a:rPr lang="en-US" sz="1700" dirty="0" smtClean="0"/>
              <a:t>name)</a:t>
            </a:r>
          </a:p>
        </p:txBody>
      </p:sp>
      <p:graphicFrame>
        <p:nvGraphicFramePr>
          <p:cNvPr id="18454" name="Group 22"/>
          <p:cNvGraphicFramePr>
            <a:graphicFrameLocks noGrp="1"/>
          </p:cNvGraphicFramePr>
          <p:nvPr>
            <p:ph idx="4294967295"/>
          </p:nvPr>
        </p:nvGraphicFramePr>
        <p:xfrm>
          <a:off x="381000" y="1066800"/>
          <a:ext cx="8229600" cy="4600575"/>
        </p:xfrm>
        <a:graphic>
          <a:graphicData uri="http://schemas.openxmlformats.org/drawingml/2006/table">
            <a:tbl>
              <a:tblPr/>
              <a:tblGrid>
                <a:gridCol w="2044700"/>
                <a:gridCol w="709613"/>
                <a:gridCol w="5475287"/>
              </a:tblGrid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RULE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Y/N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EXPLAIN WHY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3921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Arguable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Provable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Worth proving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Restricted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Unified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Precise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</a:tbl>
          </a:graphicData>
        </a:graphic>
      </p:graphicFrame>
      <p:cxnSp>
        <p:nvCxnSpPr>
          <p:cNvPr id="6" name="Elbow Connector 5"/>
          <p:cNvCxnSpPr>
            <a:cxnSpLocks noChangeShapeType="1"/>
          </p:cNvCxnSpPr>
          <p:nvPr/>
        </p:nvCxnSpPr>
        <p:spPr bwMode="auto">
          <a:xfrm>
            <a:off x="457200" y="1998663"/>
            <a:ext cx="8229600" cy="1587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" name="Elbow Connector 7"/>
          <p:cNvCxnSpPr>
            <a:cxnSpLocks noChangeShapeType="1"/>
          </p:cNvCxnSpPr>
          <p:nvPr/>
        </p:nvCxnSpPr>
        <p:spPr bwMode="auto">
          <a:xfrm>
            <a:off x="457200" y="3473450"/>
            <a:ext cx="8229600" cy="1588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" name="Elbow Connector 8"/>
          <p:cNvCxnSpPr>
            <a:cxnSpLocks noChangeShapeType="1"/>
          </p:cNvCxnSpPr>
          <p:nvPr/>
        </p:nvCxnSpPr>
        <p:spPr bwMode="auto">
          <a:xfrm>
            <a:off x="457200" y="4202113"/>
            <a:ext cx="8229600" cy="1587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0" name="Elbow Connector 9"/>
          <p:cNvCxnSpPr>
            <a:cxnSpLocks noChangeShapeType="1"/>
          </p:cNvCxnSpPr>
          <p:nvPr/>
        </p:nvCxnSpPr>
        <p:spPr bwMode="auto">
          <a:xfrm>
            <a:off x="457200" y="4745038"/>
            <a:ext cx="8229600" cy="1587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1" name="Elbow Connector 10"/>
          <p:cNvCxnSpPr>
            <a:cxnSpLocks noChangeShapeType="1"/>
          </p:cNvCxnSpPr>
          <p:nvPr/>
        </p:nvCxnSpPr>
        <p:spPr bwMode="auto">
          <a:xfrm>
            <a:off x="457200" y="2708275"/>
            <a:ext cx="8229600" cy="1588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>
          <a:xfrm>
            <a:off x="0" y="277813"/>
            <a:ext cx="8229600" cy="433387"/>
          </a:xfrm>
        </p:spPr>
        <p:txBody>
          <a:bodyPr anchor="ctr"/>
          <a:lstStyle/>
          <a:p>
            <a:pPr eaLnBrk="1" hangingPunct="1"/>
            <a:r>
              <a:rPr lang="en-US" sz="1700" b="1" smtClean="0"/>
              <a:t>THESIS:</a:t>
            </a:r>
            <a:r>
              <a:rPr lang="en-US" sz="1700" smtClean="0"/>
              <a:t>_______________________________________________________________</a:t>
            </a:r>
          </a:p>
        </p:txBody>
      </p:sp>
      <p:graphicFrame>
        <p:nvGraphicFramePr>
          <p:cNvPr id="19478" name="Group 22"/>
          <p:cNvGraphicFramePr>
            <a:graphicFrameLocks noGrp="1"/>
          </p:cNvGraphicFramePr>
          <p:nvPr>
            <p:ph idx="4294967295"/>
          </p:nvPr>
        </p:nvGraphicFramePr>
        <p:xfrm>
          <a:off x="533400" y="990600"/>
          <a:ext cx="8229600" cy="4600575"/>
        </p:xfrm>
        <a:graphic>
          <a:graphicData uri="http://schemas.openxmlformats.org/drawingml/2006/table">
            <a:tbl>
              <a:tblPr/>
              <a:tblGrid>
                <a:gridCol w="2044700"/>
                <a:gridCol w="709613"/>
                <a:gridCol w="5475287"/>
              </a:tblGrid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RULE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Y/N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EXPLAIN WHY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3921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Arguable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Provable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Worth proving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Restricted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Unified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Precise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</a:tbl>
          </a:graphicData>
        </a:graphic>
      </p:graphicFrame>
      <p:cxnSp>
        <p:nvCxnSpPr>
          <p:cNvPr id="6" name="Elbow Connector 5"/>
          <p:cNvCxnSpPr>
            <a:cxnSpLocks noChangeShapeType="1"/>
          </p:cNvCxnSpPr>
          <p:nvPr/>
        </p:nvCxnSpPr>
        <p:spPr bwMode="auto">
          <a:xfrm>
            <a:off x="457200" y="1998663"/>
            <a:ext cx="8229600" cy="1587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" name="Elbow Connector 7"/>
          <p:cNvCxnSpPr>
            <a:cxnSpLocks noChangeShapeType="1"/>
          </p:cNvCxnSpPr>
          <p:nvPr/>
        </p:nvCxnSpPr>
        <p:spPr bwMode="auto">
          <a:xfrm>
            <a:off x="457200" y="3286125"/>
            <a:ext cx="8229600" cy="1588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9" name="Elbow Connector 8"/>
          <p:cNvCxnSpPr>
            <a:cxnSpLocks noChangeShapeType="1"/>
          </p:cNvCxnSpPr>
          <p:nvPr/>
        </p:nvCxnSpPr>
        <p:spPr bwMode="auto">
          <a:xfrm>
            <a:off x="457200" y="3948113"/>
            <a:ext cx="8229600" cy="1587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0" name="Elbow Connector 9"/>
          <p:cNvCxnSpPr>
            <a:cxnSpLocks noChangeShapeType="1"/>
          </p:cNvCxnSpPr>
          <p:nvPr/>
        </p:nvCxnSpPr>
        <p:spPr bwMode="auto">
          <a:xfrm>
            <a:off x="457200" y="4624388"/>
            <a:ext cx="8229600" cy="1587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1" name="Elbow Connector 10"/>
          <p:cNvCxnSpPr>
            <a:cxnSpLocks noChangeShapeType="1"/>
          </p:cNvCxnSpPr>
          <p:nvPr/>
        </p:nvCxnSpPr>
        <p:spPr bwMode="auto">
          <a:xfrm>
            <a:off x="457200" y="2708275"/>
            <a:ext cx="8229600" cy="1588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>
          <a:xfrm>
            <a:off x="381000" y="228600"/>
            <a:ext cx="8229600" cy="11430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dirty="0" smtClean="0"/>
              <a:t>Homework</a:t>
            </a: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7696200" cy="4525963"/>
          </a:xfrm>
        </p:spPr>
        <p:txBody>
          <a:bodyPr/>
          <a:lstStyle/>
          <a:p>
            <a:pPr eaLnBrk="1" hangingPunct="1">
              <a:buFont typeface="Wingdings" pitchFamily="-109" charset="2"/>
              <a:buNone/>
            </a:pPr>
            <a:r>
              <a:rPr lang="en-US" dirty="0" smtClean="0"/>
              <a:t>Based on today’s thesis work, write the first two pages of your paper.  This should include </a:t>
            </a:r>
            <a:r>
              <a:rPr lang="en-US" i="1" dirty="0" smtClean="0"/>
              <a:t>at least</a:t>
            </a:r>
            <a:r>
              <a:rPr lang="en-US" dirty="0" smtClean="0"/>
              <a:t> </a:t>
            </a:r>
            <a:r>
              <a:rPr lang="en-US" dirty="0" smtClean="0"/>
              <a:t>your introduction and 1</a:t>
            </a:r>
            <a:r>
              <a:rPr lang="en-US" baseline="30000" dirty="0" smtClean="0"/>
              <a:t>st</a:t>
            </a:r>
            <a:r>
              <a:rPr lang="en-US" dirty="0" smtClean="0"/>
              <a:t> body paragraph.</a:t>
            </a:r>
          </a:p>
          <a:p>
            <a:pPr eaLnBrk="1" hangingPunct="1">
              <a:buFont typeface="Wingdings" pitchFamily="-109" charset="2"/>
              <a:buNone/>
            </a:pPr>
            <a:endParaRPr lang="en-US" dirty="0" smtClean="0"/>
          </a:p>
          <a:p>
            <a:pPr eaLnBrk="1" hangingPunct="1">
              <a:buFont typeface="Wingdings" pitchFamily="-109" charset="2"/>
              <a:buNone/>
            </a:pPr>
            <a:r>
              <a:rPr lang="en-US" dirty="0" smtClean="0"/>
              <a:t>Please type and double space this preliminary draft.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Agenda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Wingdings" pitchFamily="-109" charset="2"/>
              <a:buAutoNum type="arabicPeriod"/>
            </a:pPr>
            <a:r>
              <a:rPr lang="en-US" i="1" dirty="0" smtClean="0"/>
              <a:t>Things Fall Apart</a:t>
            </a:r>
            <a:r>
              <a:rPr lang="en-US" dirty="0" smtClean="0"/>
              <a:t> Paper</a:t>
            </a:r>
            <a:endParaRPr lang="en-US" i="1" dirty="0" smtClean="0"/>
          </a:p>
          <a:p>
            <a:pPr marL="514350" indent="-514350" eaLnBrk="1" hangingPunct="1">
              <a:buFont typeface="Wingdings" pitchFamily="-109" charset="2"/>
              <a:buAutoNum type="arabicPeriod"/>
            </a:pPr>
            <a:r>
              <a:rPr lang="en-US" dirty="0" smtClean="0"/>
              <a:t>Thesis </a:t>
            </a:r>
            <a:r>
              <a:rPr lang="en-US" dirty="0" smtClean="0"/>
              <a:t>Statement Workshop</a:t>
            </a:r>
          </a:p>
          <a:p>
            <a:pPr marL="514350" indent="-514350" eaLnBrk="1" hangingPunct="1">
              <a:buFont typeface="Wingdings" pitchFamily="-109" charset="2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838200" y="274638"/>
            <a:ext cx="7391400" cy="1143000"/>
          </a:xfrm>
        </p:spPr>
        <p:txBody>
          <a:bodyPr anchor="ctr"/>
          <a:lstStyle/>
          <a:p>
            <a:pPr eaLnBrk="1" hangingPunct="1"/>
            <a:r>
              <a:rPr lang="en-US" sz="3800" dirty="0" smtClean="0"/>
              <a:t>Paper Outline &amp; Specifications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Themes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9" charset="2"/>
              <a:buNone/>
            </a:pPr>
            <a:r>
              <a:rPr lang="en-US" dirty="0" smtClean="0"/>
              <a:t>What is a theme?</a:t>
            </a:r>
          </a:p>
          <a:p>
            <a:pPr>
              <a:buFont typeface="Wingdings" pitchFamily="29" charset="2"/>
              <a:buNone/>
            </a:pPr>
            <a:endParaRPr lang="en-US" dirty="0" smtClean="0"/>
          </a:p>
          <a:p>
            <a:pPr>
              <a:buFont typeface="Wingdings" pitchFamily="29" charset="2"/>
              <a:buNone/>
            </a:pPr>
            <a:r>
              <a:rPr lang="en-US" dirty="0" smtClean="0"/>
              <a:t>How does one go about identifying the theme?</a:t>
            </a:r>
          </a:p>
          <a:p>
            <a:pPr>
              <a:buFont typeface="Wingdings" pitchFamily="29" charset="2"/>
              <a:buNone/>
            </a:pPr>
            <a:endParaRPr lang="en-US" dirty="0" smtClean="0"/>
          </a:p>
          <a:p>
            <a:pPr>
              <a:buFont typeface="Wingdings" pitchFamily="29" charset="2"/>
              <a:buNone/>
            </a:pPr>
            <a:endParaRPr lang="en-US" dirty="0" smtClean="0"/>
          </a:p>
          <a:p>
            <a:pPr>
              <a:buFont typeface="Wingdings" pitchFamily="29" charset="2"/>
              <a:buNone/>
            </a:pPr>
            <a:endParaRPr lang="en-US" dirty="0" smtClean="0"/>
          </a:p>
          <a:p>
            <a:pPr>
              <a:buFont typeface="Wingdings" pitchFamily="29" charset="2"/>
              <a:buNone/>
            </a:pPr>
            <a:r>
              <a:rPr lang="en-US" dirty="0" smtClean="0"/>
              <a:t>Take a stab at identifying the themes in TFA.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Theme formula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524000"/>
          <a:ext cx="8229600" cy="4495801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E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PLOT SUMMARY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E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SUBJECTS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E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THEME (WHAT THE AUTHOR SAYS ABOUT EACH SUBJECT)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4877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ea typeface="ＭＳ Ｐゴシック" pitchFamily="30" charset="-128"/>
              </a:rPr>
              <a:t>This is what past students came up with: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en-US" dirty="0" smtClean="0">
                <a:ea typeface="ＭＳ Ｐゴシック" pitchFamily="30" charset="-128"/>
              </a:rPr>
              <a:t>Traditional gender roles can prohibit one from reaching a state heroism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30" charset="-128"/>
              </a:rPr>
              <a:t>Traditional gender roles can restrict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30" charset="-128"/>
              </a:rPr>
              <a:t>Language is a tool that can empower oneself or </a:t>
            </a:r>
            <a:r>
              <a:rPr lang="en-US" dirty="0" err="1" smtClean="0">
                <a:ea typeface="ＭＳ Ｐゴシック" pitchFamily="30" charset="-128"/>
              </a:rPr>
              <a:t>disempower</a:t>
            </a:r>
            <a:r>
              <a:rPr lang="en-US" dirty="0" smtClean="0">
                <a:ea typeface="ＭＳ Ｐゴシック" pitchFamily="30" charset="-128"/>
              </a:rPr>
              <a:t> others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30" charset="-128"/>
              </a:rPr>
              <a:t>Maternal love and nurture is necessary to the development of a well-rounded individual.</a:t>
            </a:r>
          </a:p>
          <a:p>
            <a:pPr eaLnBrk="1" hangingPunct="1">
              <a:buNone/>
            </a:pPr>
            <a:r>
              <a:rPr lang="en-US" dirty="0" smtClean="0"/>
              <a:t> An individual’s native culture is not necessarily where he/she belongs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Overcoming conflict is a part of life.</a:t>
            </a:r>
          </a:p>
          <a:p>
            <a:pPr>
              <a:buNone/>
            </a:pPr>
            <a:r>
              <a:rPr lang="en-US" dirty="0" smtClean="0"/>
              <a:t>Two different cultures can peacefully exist if both are flexible.</a:t>
            </a:r>
          </a:p>
          <a:p>
            <a:pPr>
              <a:buNone/>
            </a:pPr>
            <a:r>
              <a:rPr lang="en-US" dirty="0" smtClean="0"/>
              <a:t>A culture’s rigidity and inflexibility can cause conflict.</a:t>
            </a:r>
          </a:p>
          <a:p>
            <a:pPr>
              <a:buNone/>
            </a:pPr>
            <a:r>
              <a:rPr lang="en-US" dirty="0" smtClean="0"/>
              <a:t>The struggle between change and tradition is complex</a:t>
            </a:r>
          </a:p>
          <a:p>
            <a:pPr eaLnBrk="1" hangingPunct="1">
              <a:buNone/>
            </a:pPr>
            <a:endParaRPr lang="en-US" dirty="0" smtClean="0">
              <a:ea typeface="ＭＳ Ｐゴシック" pitchFamily="30" charset="-128"/>
            </a:endParaRPr>
          </a:p>
          <a:p>
            <a:pPr eaLnBrk="1" hangingPunct="1">
              <a:buNone/>
            </a:pPr>
            <a:endParaRPr lang="en-US" dirty="0" smtClean="0">
              <a:ea typeface="ＭＳ Ｐゴシック" pitchFamily="30" charset="-128"/>
            </a:endParaRPr>
          </a:p>
          <a:p>
            <a:pPr eaLnBrk="1" hangingPunct="1">
              <a:buNone/>
            </a:pPr>
            <a:endParaRPr lang="en-US" dirty="0" smtClean="0">
              <a:ea typeface="ＭＳ Ｐゴシック" pitchFamily="3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But…how does my motif connect to a theme?!?!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Yams </a:t>
            </a:r>
            <a:r>
              <a:rPr lang="en-US" dirty="0" smtClean="0"/>
              <a:t>= status, power</a:t>
            </a:r>
          </a:p>
          <a:p>
            <a:endParaRPr lang="en-US" dirty="0" smtClean="0"/>
          </a:p>
          <a:p>
            <a:r>
              <a:rPr lang="en-US" dirty="0" smtClean="0"/>
              <a:t>Theme = a man’s masculinity </a:t>
            </a:r>
            <a:r>
              <a:rPr lang="en-US" dirty="0" smtClean="0"/>
              <a:t>influences one’s status and self worth in the Ibo culture.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Thesis statement:  In Chinua Achebe’s novel </a:t>
            </a:r>
            <a:r>
              <a:rPr lang="en-US" i="1" dirty="0" smtClean="0"/>
              <a:t>Things Fall Apart</a:t>
            </a:r>
            <a:r>
              <a:rPr lang="en-US" dirty="0" smtClean="0"/>
              <a:t>, yams appear as a recurring motif and reflect the theme that an Ibo man’s masculinity, status, and self-worth are </a:t>
            </a:r>
            <a:r>
              <a:rPr lang="en-US" dirty="0" smtClean="0"/>
              <a:t>based on rigid social norms and quantifiable qualities.  </a:t>
            </a:r>
            <a:endParaRPr lang="en-US" dirty="0" smtClean="0"/>
          </a:p>
          <a:p>
            <a:pPr>
              <a:buFont typeface="Wingdings" pitchFamily="29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85225" cy="1143000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en-US" sz="3400" smtClean="0"/>
              <a:t>THESIS STATEMENTS –</a:t>
            </a:r>
            <a:br>
              <a:rPr lang="en-US" sz="3400" smtClean="0"/>
            </a:br>
            <a:r>
              <a:rPr lang="en-US" sz="2900" smtClean="0"/>
              <a:t>A THESIS needs to follow the Rule of SIX: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524000"/>
            <a:ext cx="84582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/>
              <a:t>Arguable - It contains an assertion or claim that can actually be argued against.</a:t>
            </a:r>
          </a:p>
          <a:p>
            <a:pPr eaLnBrk="1" hangingPunct="1"/>
            <a:r>
              <a:rPr lang="en-US" sz="2800" dirty="0" smtClean="0"/>
              <a:t>Provable - It can actually be supported by multiple kinds of evidence.</a:t>
            </a:r>
          </a:p>
          <a:p>
            <a:pPr eaLnBrk="1" hangingPunct="1"/>
            <a:r>
              <a:rPr lang="en-US" sz="2800" dirty="0" smtClean="0"/>
              <a:t>Worth proving - It can’t focus on so trivial a point that the argument isn’t significant.</a:t>
            </a:r>
          </a:p>
          <a:p>
            <a:pPr eaLnBrk="1" hangingPunct="1"/>
            <a:r>
              <a:rPr lang="en-US" sz="2800" dirty="0" smtClean="0"/>
              <a:t>Restricted - It limits the scope of the paper to what can be discussed in detail in the space available.</a:t>
            </a:r>
          </a:p>
          <a:p>
            <a:pPr eaLnBrk="1" hangingPunct="1"/>
            <a:r>
              <a:rPr lang="en-US" sz="2800" dirty="0" smtClean="0"/>
              <a:t>Unified - It focuses on one single idea.</a:t>
            </a:r>
          </a:p>
          <a:p>
            <a:pPr eaLnBrk="1" hangingPunct="1"/>
            <a:r>
              <a:rPr lang="en-US" sz="2800" dirty="0" smtClean="0"/>
              <a:t>Precise - It is stated in such a way that it can have only one interpretation.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motif groups…</a:t>
            </a:r>
            <a:endParaRPr lang="en-US" dirty="0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717675"/>
            <a:ext cx="7772400" cy="4530725"/>
          </a:xfrm>
        </p:spPr>
        <p:txBody>
          <a:bodyPr/>
          <a:lstStyle/>
          <a:p>
            <a:r>
              <a:rPr lang="en-US" sz="3200" dirty="0" smtClean="0"/>
              <a:t>Compare motif examples (group)</a:t>
            </a:r>
          </a:p>
          <a:p>
            <a:r>
              <a:rPr lang="en-US" sz="3200" dirty="0" smtClean="0"/>
              <a:t>Brainstorm a list of themes that your particular motif develops (group)</a:t>
            </a:r>
          </a:p>
          <a:p>
            <a:r>
              <a:rPr lang="en-US" sz="3200" dirty="0" smtClean="0"/>
              <a:t>Write </a:t>
            </a:r>
            <a:r>
              <a:rPr lang="en-US" sz="3200" dirty="0" smtClean="0"/>
              <a:t>three (3) possible thesis statements for your </a:t>
            </a:r>
            <a:r>
              <a:rPr lang="en-US" sz="3200" dirty="0" smtClean="0"/>
              <a:t>motif (individual)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You have thirty minutes so use your time well.</a:t>
            </a:r>
            <a:endParaRPr lang="en-US" sz="32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111</TotalTime>
  <Words>537</Words>
  <Application>Microsoft Office PowerPoint</Application>
  <PresentationFormat>On-screen Show (4:3)</PresentationFormat>
  <Paragraphs>101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Monday, May 2nd – Do Now</vt:lpstr>
      <vt:lpstr>Agenda</vt:lpstr>
      <vt:lpstr>Paper Outline &amp; Specifications</vt:lpstr>
      <vt:lpstr>Themes</vt:lpstr>
      <vt:lpstr>Theme formula</vt:lpstr>
      <vt:lpstr>This is what past students came up with:</vt:lpstr>
      <vt:lpstr>But…how does my motif connect to a theme?!?!</vt:lpstr>
      <vt:lpstr>THESIS STATEMENTS – A THESIS needs to follow the Rule of SIX:</vt:lpstr>
      <vt:lpstr>In motif groups…</vt:lpstr>
      <vt:lpstr>Let’s test out your own thesis statements now.  </vt:lpstr>
      <vt:lpstr>THESIS:_______________________________________________________________ (and the writer’s) name)</vt:lpstr>
      <vt:lpstr>THESIS:_______________________________________________________________</vt:lpstr>
      <vt:lpstr>Homework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kleekeenan</dc:creator>
  <cp:lastModifiedBy>kleekeenan</cp:lastModifiedBy>
  <cp:revision>6</cp:revision>
  <dcterms:created xsi:type="dcterms:W3CDTF">2011-05-02T11:39:34Z</dcterms:created>
  <dcterms:modified xsi:type="dcterms:W3CDTF">2011-05-02T13:30:45Z</dcterms:modified>
</cp:coreProperties>
</file>